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0E3-ECF9-4E77-A067-D6FDBDB4957A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04CE-A5C8-4F71-9421-8C8FB5E24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45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570E3-ECF9-4E77-A067-D6FDBDB4957A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504CE-A5C8-4F71-9421-8C8FB5E24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65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</a:t>
            </a:r>
            <a:r>
              <a:rPr lang="en-US" altLang="zh-CN" smtClean="0"/>
              <a:t>1</a:t>
            </a:r>
            <a:r>
              <a:rPr lang="zh-CN" altLang="en-US" smtClean="0"/>
              <a:t>讲  </a:t>
            </a:r>
            <a:r>
              <a:rPr lang="en-US" altLang="zh-CN" smtClean="0"/>
              <a:t>C++</a:t>
            </a:r>
            <a:r>
              <a:rPr lang="zh-CN" altLang="en-US" smtClean="0"/>
              <a:t>程序设计基础 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92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8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1.7.1 </a:t>
            </a:r>
            <a:r>
              <a:rPr lang="zh-CN" altLang="en-US" smtClean="0"/>
              <a:t>变量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1.7.1 </a:t>
            </a:r>
            <a:r>
              <a:rPr lang="zh-CN" altLang="en-US" smtClean="0"/>
              <a:t>变量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0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1.7.2 </a:t>
            </a:r>
            <a:r>
              <a:rPr lang="zh-CN" altLang="en-US" smtClean="0"/>
              <a:t>文字常量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7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1.7.2 </a:t>
            </a:r>
            <a:r>
              <a:rPr lang="zh-CN" altLang="en-US" smtClean="0"/>
              <a:t>文字常量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6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1.7.2 </a:t>
            </a:r>
            <a:r>
              <a:rPr lang="zh-CN" altLang="en-US" smtClean="0"/>
              <a:t>文字常量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1.7.2 </a:t>
            </a:r>
            <a:r>
              <a:rPr lang="zh-CN" altLang="en-US" smtClean="0"/>
              <a:t>文字常量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9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1.7.2 </a:t>
            </a:r>
            <a:r>
              <a:rPr lang="zh-CN" altLang="en-US" smtClean="0"/>
              <a:t>文字常量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1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1.7.3 </a:t>
            </a:r>
            <a:r>
              <a:rPr lang="zh-CN" altLang="en-US" smtClean="0"/>
              <a:t>符号常量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4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1.7.4 </a:t>
            </a:r>
            <a:r>
              <a:rPr lang="zh-CN" altLang="en-US" smtClean="0"/>
              <a:t>常变量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 smtClean="0"/>
              <a:t>为什么要学习</a:t>
            </a:r>
            <a:r>
              <a:rPr lang="en-US" altLang="zh-CN" sz="4800" smtClean="0"/>
              <a:t>C++</a:t>
            </a:r>
            <a:r>
              <a:rPr lang="zh-CN" altLang="en-US" sz="4800" smtClean="0"/>
              <a:t>程序设计</a:t>
            </a:r>
            <a:endParaRPr lang="en-US" altLang="zh-CN" sz="48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9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1.8.1  </a:t>
            </a:r>
            <a:r>
              <a:rPr lang="zh-CN" altLang="en-US" smtClean="0"/>
              <a:t>算术运算符和算术表达式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21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1.8.3  </a:t>
            </a:r>
            <a:r>
              <a:rPr lang="zh-CN" altLang="en-US" smtClean="0"/>
              <a:t>赋值运算符和赋值表达式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64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1.8.3  </a:t>
            </a:r>
            <a:r>
              <a:rPr lang="zh-CN" altLang="en-US" smtClean="0"/>
              <a:t>赋值运算符和赋值表达式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75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1.8.4  </a:t>
            </a:r>
            <a:r>
              <a:rPr lang="zh-CN" altLang="en-US" smtClean="0"/>
              <a:t>自增、自减运算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18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1.8.5  </a:t>
            </a:r>
            <a:r>
              <a:rPr lang="zh-CN" altLang="en-US" smtClean="0"/>
              <a:t>关系运算符和关系表达式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1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1.8.6  </a:t>
            </a:r>
            <a:r>
              <a:rPr lang="zh-CN" altLang="en-US" smtClean="0"/>
              <a:t>逻辑运算符和逻辑表达式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29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1.8.7  </a:t>
            </a:r>
            <a:r>
              <a:rPr lang="zh-CN" altLang="en-US" smtClean="0"/>
              <a:t>位运算和算术表达式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45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1.8.7  </a:t>
            </a:r>
            <a:r>
              <a:rPr lang="zh-CN" altLang="en-US" smtClean="0"/>
              <a:t>位运算和算术表达式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6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1.8.7  </a:t>
            </a:r>
            <a:r>
              <a:rPr lang="zh-CN" altLang="en-US" smtClean="0"/>
              <a:t>位运算和算术表达式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67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1.8.7  </a:t>
            </a:r>
            <a:r>
              <a:rPr lang="zh-CN" altLang="en-US" smtClean="0"/>
              <a:t>位运算和算术表达式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8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1.2  </a:t>
            </a:r>
            <a:r>
              <a:rPr lang="zh-CN" altLang="en-US" smtClean="0"/>
              <a:t>简单的</a:t>
            </a:r>
            <a:r>
              <a:rPr lang="en-US" altLang="zh-CN" smtClean="0"/>
              <a:t>C++</a:t>
            </a:r>
            <a:r>
              <a:rPr lang="zh-CN" altLang="en-US" smtClean="0"/>
              <a:t>程序举例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68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1.8.7  </a:t>
            </a:r>
            <a:r>
              <a:rPr lang="zh-CN" altLang="en-US" smtClean="0"/>
              <a:t>位运算和算术表达式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22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1.8.7  </a:t>
            </a:r>
            <a:r>
              <a:rPr lang="zh-CN" altLang="en-US" smtClean="0"/>
              <a:t>位运算和算术表达式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47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1.8.7  </a:t>
            </a:r>
            <a:r>
              <a:rPr lang="zh-CN" altLang="en-US" smtClean="0"/>
              <a:t>位运算和算术表达式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1.8.8  </a:t>
            </a:r>
            <a:r>
              <a:rPr lang="zh-CN" altLang="en-US" smtClean="0"/>
              <a:t>逗号运算符与逗号表达式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3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1.8.9  sizeof </a:t>
            </a:r>
            <a:r>
              <a:rPr lang="zh-CN" altLang="en-US" smtClean="0"/>
              <a:t>运算符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81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smtClean="0"/>
              <a:t>1.9  </a:t>
            </a:r>
            <a:r>
              <a:rPr lang="zh-CN" altLang="en-US" b="0" smtClean="0"/>
              <a:t>语句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18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1.10.1  </a:t>
            </a:r>
            <a:r>
              <a:rPr lang="zh-CN" altLang="en-US" smtClean="0"/>
              <a:t>赋值时的类型转换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2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1.10.1  </a:t>
            </a:r>
            <a:r>
              <a:rPr lang="zh-CN" altLang="en-US" smtClean="0"/>
              <a:t>赋值时的类型转换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23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1.10.2  </a:t>
            </a:r>
            <a:r>
              <a:rPr lang="zh-CN" altLang="en-US" smtClean="0"/>
              <a:t>混合运算时的类型转换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93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1.10.3  </a:t>
            </a:r>
            <a:r>
              <a:rPr lang="zh-CN" altLang="en-US" smtClean="0"/>
              <a:t>强制类型转换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6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1.3  </a:t>
            </a:r>
            <a:r>
              <a:rPr lang="zh-CN" altLang="en-US" smtClean="0"/>
              <a:t>注释方法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2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1.11.1  cout</a:t>
            </a:r>
            <a:r>
              <a:rPr lang="zh-CN" altLang="en-US" smtClean="0"/>
              <a:t>对象和</a:t>
            </a:r>
            <a:r>
              <a:rPr lang="en-US" altLang="zh-CN" smtClean="0"/>
              <a:t>cin</a:t>
            </a:r>
            <a:r>
              <a:rPr lang="zh-CN" altLang="en-US" smtClean="0"/>
              <a:t>对象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06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76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1.11.1  cout</a:t>
            </a:r>
            <a:r>
              <a:rPr lang="zh-CN" altLang="en-US" smtClean="0"/>
              <a:t>对象和</a:t>
            </a:r>
            <a:r>
              <a:rPr lang="en-US" altLang="zh-CN" smtClean="0"/>
              <a:t>cin</a:t>
            </a:r>
            <a:r>
              <a:rPr lang="zh-CN" altLang="en-US" smtClean="0"/>
              <a:t>对象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5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1.11.1  cout</a:t>
            </a:r>
            <a:r>
              <a:rPr lang="zh-CN" altLang="en-US" smtClean="0"/>
              <a:t>对象和</a:t>
            </a:r>
            <a:r>
              <a:rPr lang="en-US" altLang="zh-CN" smtClean="0"/>
              <a:t>cin</a:t>
            </a:r>
            <a:r>
              <a:rPr lang="zh-CN" altLang="en-US" smtClean="0"/>
              <a:t>对象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26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1.11.2  </a:t>
            </a:r>
            <a:r>
              <a:rPr lang="zh-CN" altLang="en-US" smtClean="0"/>
              <a:t>格式化输出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79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1.11.2  </a:t>
            </a:r>
            <a:r>
              <a:rPr lang="zh-CN" altLang="en-US" smtClean="0"/>
              <a:t>格式化输出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4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1.11.3  </a:t>
            </a:r>
            <a:r>
              <a:rPr lang="zh-CN" altLang="en-US" sz="3600" smtClean="0"/>
              <a:t>采用函数成员实现格式化输出 </a:t>
            </a:r>
            <a:endParaRPr lang="zh-CN" altLang="en-US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96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1.11.4  </a:t>
            </a:r>
            <a:r>
              <a:rPr lang="zh-CN" altLang="en-US" smtClean="0"/>
              <a:t>对函数成员的初步讨论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1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1.11.5  </a:t>
            </a:r>
            <a:r>
              <a:rPr lang="zh-CN" altLang="en-US" smtClean="0"/>
              <a:t>指定输入域宽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99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1.11.6  </a:t>
            </a:r>
            <a:r>
              <a:rPr lang="zh-CN" altLang="en-US" smtClean="0"/>
              <a:t>读取一行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0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1.4  </a:t>
            </a:r>
            <a:r>
              <a:rPr lang="zh-CN" altLang="en-US" smtClean="0"/>
              <a:t>编程风格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60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1.11.7  </a:t>
            </a:r>
            <a:r>
              <a:rPr lang="zh-CN" altLang="en-US" smtClean="0"/>
              <a:t>读取一个字符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13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1.11.8  </a:t>
            </a:r>
            <a:r>
              <a:rPr lang="zh-CN" altLang="en-US" smtClean="0"/>
              <a:t>读取字符时易出错的地方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79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1.12  </a:t>
            </a:r>
            <a:r>
              <a:rPr lang="zh-CN" altLang="en-US" smtClean="0"/>
              <a:t>枚举类型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0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900" smtClean="0"/>
              <a:t>3. </a:t>
            </a:r>
            <a:r>
              <a:rPr lang="zh-CN" altLang="en-US" sz="3900" smtClean="0"/>
              <a:t>应用举例</a:t>
            </a:r>
            <a:endParaRPr lang="zh-CN" altLang="en-US" sz="39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28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09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1.5.1  C++</a:t>
            </a:r>
            <a:r>
              <a:rPr lang="zh-CN" altLang="en-US" smtClean="0"/>
              <a:t>程序中的字符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69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1.5.2  </a:t>
            </a:r>
            <a:r>
              <a:rPr lang="zh-CN" altLang="en-US" smtClean="0"/>
              <a:t>标识符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7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1.5.3  </a:t>
            </a:r>
            <a:r>
              <a:rPr lang="zh-CN" altLang="en-US" smtClean="0"/>
              <a:t>关键字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0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1.6  C++</a:t>
            </a:r>
            <a:r>
              <a:rPr lang="zh-CN" altLang="en-US" smtClean="0"/>
              <a:t>的基本数据类型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35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</Words>
  <Application>Microsoft Office PowerPoint</Application>
  <PresentationFormat>全屏显示(4:3)</PresentationFormat>
  <Paragraphs>51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9" baseType="lpstr">
      <vt:lpstr>等线</vt:lpstr>
      <vt:lpstr>等线 Light</vt:lpstr>
      <vt:lpstr>Arial</vt:lpstr>
      <vt:lpstr>Office 主题​​</vt:lpstr>
      <vt:lpstr>第1讲  C++程序设计基础 </vt:lpstr>
      <vt:lpstr>为什么要学习C++程序设计</vt:lpstr>
      <vt:lpstr>1.2  简单的C++程序举例 </vt:lpstr>
      <vt:lpstr>1.3  注释方法 </vt:lpstr>
      <vt:lpstr>1.4  编程风格 </vt:lpstr>
      <vt:lpstr>1.5.1  C++程序中的字符 </vt:lpstr>
      <vt:lpstr>1.5.2  标识符</vt:lpstr>
      <vt:lpstr>1.5.3  关键字 </vt:lpstr>
      <vt:lpstr>1.6  C++的基本数据类型 </vt:lpstr>
      <vt:lpstr>PowerPoint 演示文稿</vt:lpstr>
      <vt:lpstr>1.7.1 变量</vt:lpstr>
      <vt:lpstr>1.7.1 变量</vt:lpstr>
      <vt:lpstr>1.7.2 文字常量</vt:lpstr>
      <vt:lpstr>1.7.2 文字常量</vt:lpstr>
      <vt:lpstr>1.7.2 文字常量</vt:lpstr>
      <vt:lpstr>1.7.2 文字常量</vt:lpstr>
      <vt:lpstr>1.7.2 文字常量</vt:lpstr>
      <vt:lpstr>1.7.3 符号常量</vt:lpstr>
      <vt:lpstr>1.7.4 常变量</vt:lpstr>
      <vt:lpstr>1.8.1  算术运算符和算术表达式 </vt:lpstr>
      <vt:lpstr>1.8.3  赋值运算符和赋值表达式 </vt:lpstr>
      <vt:lpstr>1.8.3  赋值运算符和赋值表达式</vt:lpstr>
      <vt:lpstr>1.8.4  自增、自减运算 </vt:lpstr>
      <vt:lpstr>1.8.5  关系运算符和关系表达式 </vt:lpstr>
      <vt:lpstr>1.8.6  逻辑运算符和逻辑表达式 </vt:lpstr>
      <vt:lpstr>1.8.7  位运算和算术表达式 </vt:lpstr>
      <vt:lpstr>1.8.7  位运算和算术表达式</vt:lpstr>
      <vt:lpstr>1.8.7  位运算和算术表达式</vt:lpstr>
      <vt:lpstr>1.8.7  位运算和算术表达式</vt:lpstr>
      <vt:lpstr>1.8.7  位运算和算术表达式</vt:lpstr>
      <vt:lpstr>1.8.7  位运算和算术表达式</vt:lpstr>
      <vt:lpstr>1.8.7  位运算和算术表达式</vt:lpstr>
      <vt:lpstr>1.8.8  逗号运算符与逗号表达式 </vt:lpstr>
      <vt:lpstr>1.8.9  sizeof 运算符 </vt:lpstr>
      <vt:lpstr>1.9  语句</vt:lpstr>
      <vt:lpstr>1.10.1  赋值时的类型转换 </vt:lpstr>
      <vt:lpstr>1.10.1  赋值时的类型转换 </vt:lpstr>
      <vt:lpstr>1.10.2  混合运算时的类型转换 </vt:lpstr>
      <vt:lpstr>1.10.3  强制类型转换 </vt:lpstr>
      <vt:lpstr>1.11.1  cout对象和cin对象 </vt:lpstr>
      <vt:lpstr>PowerPoint 演示文稿</vt:lpstr>
      <vt:lpstr>1.11.1  cout对象和cin对象</vt:lpstr>
      <vt:lpstr>1.11.1  cout对象和cin对象</vt:lpstr>
      <vt:lpstr>1.11.2  格式化输出 </vt:lpstr>
      <vt:lpstr>1.11.2  格式化输出</vt:lpstr>
      <vt:lpstr>1.11.3  采用函数成员实现格式化输出 </vt:lpstr>
      <vt:lpstr>1.11.4  对函数成员的初步讨论 </vt:lpstr>
      <vt:lpstr>1.11.5  指定输入域宽 </vt:lpstr>
      <vt:lpstr>1.11.6  读取一行 </vt:lpstr>
      <vt:lpstr>1.11.7  读取一个字符 </vt:lpstr>
      <vt:lpstr>1.11.8  读取字符时易出错的地方 </vt:lpstr>
      <vt:lpstr>1.12  枚举类型 </vt:lpstr>
      <vt:lpstr>3. 应用举例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第1讲  C++程序设计基础 </dc:title>
  <dc:creator>533</dc:creator>
  <cp:lastModifiedBy>533</cp:lastModifiedBy>
  <cp:revision>1</cp:revision>
  <dcterms:created xsi:type="dcterms:W3CDTF">2024-03-08T09:04:55Z</dcterms:created>
  <dcterms:modified xsi:type="dcterms:W3CDTF">2024-03-08T09:04:55Z</dcterms:modified>
</cp:coreProperties>
</file>